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9"/>
  </p:notesMasterIdLst>
  <p:sldIdLst>
    <p:sldId id="273" r:id="rId6"/>
    <p:sldId id="283" r:id="rId7"/>
    <p:sldId id="325" r:id="rId8"/>
    <p:sldId id="317" r:id="rId9"/>
    <p:sldId id="315" r:id="rId10"/>
    <p:sldId id="319" r:id="rId11"/>
    <p:sldId id="328" r:id="rId12"/>
    <p:sldId id="329" r:id="rId13"/>
    <p:sldId id="308" r:id="rId14"/>
    <p:sldId id="323" r:id="rId15"/>
    <p:sldId id="324" r:id="rId16"/>
    <p:sldId id="316" r:id="rId17"/>
    <p:sldId id="299" r:id="rId18"/>
    <p:sldId id="318" r:id="rId19"/>
    <p:sldId id="320" r:id="rId20"/>
    <p:sldId id="321" r:id="rId21"/>
    <p:sldId id="322" r:id="rId22"/>
    <p:sldId id="278" r:id="rId23"/>
    <p:sldId id="309" r:id="rId24"/>
    <p:sldId id="284" r:id="rId25"/>
    <p:sldId id="327" r:id="rId26"/>
    <p:sldId id="301" r:id="rId27"/>
    <p:sldId id="306" r:id="rId2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D457"/>
    <a:srgbClr val="0054A4"/>
    <a:srgbClr val="00FFFF"/>
    <a:srgbClr val="66FFFF"/>
    <a:srgbClr val="000000"/>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12/2/2020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867400"/>
            <a:ext cx="7543800" cy="914400"/>
          </a:xfrm>
        </p:spPr>
        <p:txBody>
          <a:bodyPr>
            <a:normAutofit/>
          </a:bodyPr>
          <a:lstStyle/>
          <a:p>
            <a:r>
              <a:rPr lang="en-US" sz="2800" b="1" dirty="0">
                <a:solidFill>
                  <a:schemeClr val="tx1"/>
                </a:solidFill>
              </a:rPr>
              <a:t>Washoe County </a:t>
            </a:r>
            <a:r>
              <a:rPr lang="en-US" sz="2800" b="1" i="1" dirty="0">
                <a:solidFill>
                  <a:schemeClr val="tx1"/>
                </a:solidFill>
              </a:rPr>
              <a:t>Board of Adjustment </a:t>
            </a:r>
          </a:p>
          <a:p>
            <a:pPr>
              <a:spcBef>
                <a:spcPts val="0"/>
              </a:spcBef>
            </a:pPr>
            <a:r>
              <a:rPr lang="en-US" sz="2400" b="1" i="1" dirty="0">
                <a:solidFill>
                  <a:schemeClr val="tx1"/>
                </a:solidFill>
              </a:rPr>
              <a:t>December 3, 2020</a:t>
            </a:r>
          </a:p>
        </p:txBody>
      </p:sp>
      <p:sp>
        <p:nvSpPr>
          <p:cNvPr id="4" name="Title 3"/>
          <p:cNvSpPr>
            <a:spLocks noGrp="1"/>
          </p:cNvSpPr>
          <p:nvPr>
            <p:ph type="ctrTitle"/>
          </p:nvPr>
        </p:nvSpPr>
        <p:spPr>
          <a:xfrm>
            <a:off x="762000" y="-76200"/>
            <a:ext cx="8372708" cy="1066799"/>
          </a:xfrm>
        </p:spPr>
        <p:txBody>
          <a:bodyPr/>
          <a:lstStyle/>
          <a:p>
            <a:r>
              <a:rPr lang="en-US" sz="3200" dirty="0">
                <a:solidFill>
                  <a:schemeClr val="tx1"/>
                </a:solidFill>
              </a:rPr>
              <a:t>WSUP20-0019</a:t>
            </a:r>
            <a:br>
              <a:rPr lang="en-US" sz="3200" dirty="0">
                <a:solidFill>
                  <a:schemeClr val="tx1"/>
                </a:solidFill>
              </a:rPr>
            </a:br>
            <a:r>
              <a:rPr lang="en-US" sz="3200" dirty="0">
                <a:solidFill>
                  <a:schemeClr val="tx1"/>
                </a:solidFill>
              </a:rPr>
              <a:t>Silverado Continuum Care Rental Community</a:t>
            </a:r>
          </a:p>
        </p:txBody>
      </p:sp>
      <p:pic>
        <p:nvPicPr>
          <p:cNvPr id="6" name="Picture 5" descr="A close up of a dry grass field&#10;&#10;Description automatically generated">
            <a:extLst>
              <a:ext uri="{FF2B5EF4-FFF2-40B4-BE49-F238E27FC236}">
                <a16:creationId xmlns:a16="http://schemas.microsoft.com/office/drawing/2014/main" id="{873E942A-157B-438C-A65B-B9366E6154B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788" b="16101"/>
          <a:stretch/>
        </p:blipFill>
        <p:spPr>
          <a:xfrm>
            <a:off x="9292" y="990599"/>
            <a:ext cx="9144000" cy="4876801"/>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304800" y="1371600"/>
            <a:ext cx="8839200" cy="4419599"/>
          </a:xfrm>
        </p:spPr>
        <p:txBody>
          <a:bodyPr>
            <a:normAutofit/>
          </a:bodyPr>
          <a:lstStyle/>
          <a:p>
            <a:pPr marL="0" indent="0">
              <a:buNone/>
            </a:pPr>
            <a:r>
              <a:rPr lang="en-US" dirty="0"/>
              <a:t>The request is for a special use permit to allow the use of Continuum of Care Facilities, Seniors, for a 157-unit continuum care rental community, in accordance with Washoe County Code (WCC) Table 110.302.05.3 for a 11.21 acres site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A500EC5-7D02-4C39-9891-DF8384900AD5}"/>
              </a:ext>
            </a:extLst>
          </p:cNvPr>
          <p:cNvPicPr>
            <a:picLocks noGrp="1" noChangeAspect="1"/>
          </p:cNvPicPr>
          <p:nvPr>
            <p:ph idx="1"/>
          </p:nvPr>
        </p:nvPicPr>
        <p:blipFill>
          <a:blip r:embed="rId2"/>
          <a:stretch>
            <a:fillRect/>
          </a:stretch>
        </p:blipFill>
        <p:spPr>
          <a:xfrm>
            <a:off x="941390" y="0"/>
            <a:ext cx="7516810" cy="6547222"/>
          </a:xfrm>
          <a:prstGeom prst="rect">
            <a:avLst/>
          </a:prstGeom>
        </p:spPr>
      </p:pic>
      <p:sp>
        <p:nvSpPr>
          <p:cNvPr id="3" name="Title 2">
            <a:extLst>
              <a:ext uri="{FF2B5EF4-FFF2-40B4-BE49-F238E27FC236}">
                <a16:creationId xmlns:a16="http://schemas.microsoft.com/office/drawing/2014/main" id="{C3397EBB-AB9F-4D84-888A-DA55B47020C6}"/>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566889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FB2347-AB88-4CEC-9EA2-03BD354E599F}"/>
              </a:ext>
            </a:extLst>
          </p:cNvPr>
          <p:cNvSpPr>
            <a:spLocks noGrp="1"/>
          </p:cNvSpPr>
          <p:nvPr>
            <p:ph idx="1"/>
          </p:nvPr>
        </p:nvSpPr>
        <p:spPr>
          <a:xfrm>
            <a:off x="228600" y="1219200"/>
            <a:ext cx="8686800" cy="4572000"/>
          </a:xfrm>
        </p:spPr>
        <p:txBody>
          <a:bodyPr>
            <a:normAutofit fontScale="92500" lnSpcReduction="10000"/>
          </a:bodyPr>
          <a:lstStyle/>
          <a:p>
            <a:r>
              <a:rPr lang="en-US" dirty="0"/>
              <a:t>The development will be an independent living community for seniors</a:t>
            </a:r>
          </a:p>
          <a:p>
            <a:r>
              <a:rPr lang="en-US" dirty="0"/>
              <a:t>The buildings are designed for age-appropriate living, with features including, zero threshold entries, wider doorways and hallways to accommodate walkers and wheelchairs, cabinetry that can be easily modified to accommodate disabilities, bathrooms designed appropriately, and motion censored lighting in appropriate locations along with fire sprinklers in all units</a:t>
            </a:r>
          </a:p>
        </p:txBody>
      </p:sp>
      <p:sp>
        <p:nvSpPr>
          <p:cNvPr id="3" name="Title 2">
            <a:extLst>
              <a:ext uri="{FF2B5EF4-FFF2-40B4-BE49-F238E27FC236}">
                <a16:creationId xmlns:a16="http://schemas.microsoft.com/office/drawing/2014/main" id="{9C75BA41-6FE3-4EC8-A502-A8D086967724}"/>
              </a:ext>
            </a:extLst>
          </p:cNvPr>
          <p:cNvSpPr>
            <a:spLocks noGrp="1"/>
          </p:cNvSpPr>
          <p:nvPr>
            <p:ph type="title"/>
          </p:nvPr>
        </p:nvSpPr>
        <p:spPr>
          <a:xfrm>
            <a:off x="1219200" y="76200"/>
            <a:ext cx="7391400" cy="838200"/>
          </a:xfrm>
        </p:spPr>
        <p:txBody>
          <a:bodyPr/>
          <a:lstStyle/>
          <a:p>
            <a:r>
              <a:rPr lang="en-US" dirty="0"/>
              <a:t>Background</a:t>
            </a:r>
          </a:p>
        </p:txBody>
      </p:sp>
    </p:spTree>
    <p:extLst>
      <p:ext uri="{BB962C8B-B14F-4D97-AF65-F5344CB8AC3E}">
        <p14:creationId xmlns:p14="http://schemas.microsoft.com/office/powerpoint/2010/main" val="2757598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43C898-1139-473A-9390-E5B7A9D2D843}"/>
              </a:ext>
            </a:extLst>
          </p:cNvPr>
          <p:cNvSpPr>
            <a:spLocks noGrp="1"/>
          </p:cNvSpPr>
          <p:nvPr>
            <p:ph idx="1"/>
          </p:nvPr>
        </p:nvSpPr>
        <p:spPr>
          <a:xfrm>
            <a:off x="76200" y="1219200"/>
            <a:ext cx="8610600" cy="4191000"/>
          </a:xfrm>
        </p:spPr>
        <p:txBody>
          <a:bodyPr>
            <a:normAutofit fontScale="92500"/>
          </a:bodyPr>
          <a:lstStyle/>
          <a:p>
            <a:r>
              <a:rPr lang="en-US" dirty="0"/>
              <a:t>The services on site include maintenance, utilities, housekeeping/linen service, meals in the clubhouse, transportation, and social amenities.  </a:t>
            </a:r>
          </a:p>
          <a:p>
            <a:r>
              <a:rPr lang="en-US" dirty="0"/>
              <a:t>The units, clubhouse and the grounds will be professionally maintained.  </a:t>
            </a:r>
          </a:p>
          <a:p>
            <a:r>
              <a:rPr lang="en-US" dirty="0"/>
              <a:t>There will be no assisted or memory care services at the site, however those services are available at the neighboring property to the south </a:t>
            </a:r>
          </a:p>
        </p:txBody>
      </p:sp>
      <p:sp>
        <p:nvSpPr>
          <p:cNvPr id="3" name="Title 2">
            <a:extLst>
              <a:ext uri="{FF2B5EF4-FFF2-40B4-BE49-F238E27FC236}">
                <a16:creationId xmlns:a16="http://schemas.microsoft.com/office/drawing/2014/main" id="{E67F4CE4-F9AF-488D-A702-C7BCE781B615}"/>
              </a:ext>
            </a:extLst>
          </p:cNvPr>
          <p:cNvSpPr>
            <a:spLocks noGrp="1"/>
          </p:cNvSpPr>
          <p:nvPr>
            <p:ph type="title"/>
          </p:nvPr>
        </p:nvSpPr>
        <p:spPr>
          <a:xfrm>
            <a:off x="1219200" y="76200"/>
            <a:ext cx="7620000" cy="838200"/>
          </a:xfrm>
        </p:spPr>
        <p:txBody>
          <a:bodyPr/>
          <a:lstStyle/>
          <a:p>
            <a:r>
              <a:rPr lang="en-US" dirty="0"/>
              <a:t>Background</a:t>
            </a:r>
          </a:p>
        </p:txBody>
      </p:sp>
    </p:spTree>
    <p:extLst>
      <p:ext uri="{BB962C8B-B14F-4D97-AF65-F5344CB8AC3E}">
        <p14:creationId xmlns:p14="http://schemas.microsoft.com/office/powerpoint/2010/main" val="4213256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67F2FA9-239B-4FBE-B7B1-278AEAD73AA9}"/>
              </a:ext>
            </a:extLst>
          </p:cNvPr>
          <p:cNvSpPr>
            <a:spLocks noGrp="1"/>
          </p:cNvSpPr>
          <p:nvPr>
            <p:ph idx="1"/>
          </p:nvPr>
        </p:nvSpPr>
        <p:spPr>
          <a:xfrm>
            <a:off x="0" y="1219200"/>
            <a:ext cx="9067800" cy="4724400"/>
          </a:xfrm>
        </p:spPr>
        <p:txBody>
          <a:bodyPr>
            <a:normAutofit/>
          </a:bodyPr>
          <a:lstStyle/>
          <a:p>
            <a:r>
              <a:rPr lang="en-US" dirty="0"/>
              <a:t>The 11-acre site is a vacant relatively flat parcel and covered with native shrubs and grasses. </a:t>
            </a:r>
          </a:p>
          <a:p>
            <a:r>
              <a:rPr lang="en-US" dirty="0"/>
              <a:t>The parcel has a master plan land use designation of Commercial (C) as are the parcels to the east and south and the parcels to the west and north are designated Suburban Residential (SR).  </a:t>
            </a:r>
          </a:p>
        </p:txBody>
      </p:sp>
      <p:sp>
        <p:nvSpPr>
          <p:cNvPr id="3" name="Title 2">
            <a:extLst>
              <a:ext uri="{FF2B5EF4-FFF2-40B4-BE49-F238E27FC236}">
                <a16:creationId xmlns:a16="http://schemas.microsoft.com/office/drawing/2014/main" id="{8AB697D5-E491-44D2-AE59-F1F9C6D59844}"/>
              </a:ext>
            </a:extLst>
          </p:cNvPr>
          <p:cNvSpPr>
            <a:spLocks noGrp="1"/>
          </p:cNvSpPr>
          <p:nvPr>
            <p:ph type="title"/>
          </p:nvPr>
        </p:nvSpPr>
        <p:spPr/>
        <p:txBody>
          <a:bodyPr/>
          <a:lstStyle/>
          <a:p>
            <a:r>
              <a:rPr lang="en-US" dirty="0"/>
              <a:t>Site Characteristics </a:t>
            </a:r>
          </a:p>
        </p:txBody>
      </p:sp>
    </p:spTree>
    <p:extLst>
      <p:ext uri="{BB962C8B-B14F-4D97-AF65-F5344CB8AC3E}">
        <p14:creationId xmlns:p14="http://schemas.microsoft.com/office/powerpoint/2010/main" val="1003058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5B0E188-9D53-4E87-BDF8-112744B87B57}"/>
              </a:ext>
            </a:extLst>
          </p:cNvPr>
          <p:cNvSpPr>
            <a:spLocks noGrp="1"/>
          </p:cNvSpPr>
          <p:nvPr>
            <p:ph idx="1"/>
          </p:nvPr>
        </p:nvSpPr>
        <p:spPr>
          <a:xfrm>
            <a:off x="228600" y="1219200"/>
            <a:ext cx="8458200" cy="4419600"/>
          </a:xfrm>
        </p:spPr>
        <p:txBody>
          <a:bodyPr>
            <a:normAutofit/>
          </a:bodyPr>
          <a:lstStyle/>
          <a:p>
            <a:r>
              <a:rPr lang="en-US" dirty="0"/>
              <a:t>The parcel’s regulatory zoning is Neighborhood Commercial (NC) as are the parcels to the east and south the parcels.  </a:t>
            </a:r>
          </a:p>
          <a:p>
            <a:r>
              <a:rPr lang="en-US" dirty="0"/>
              <a:t>The parcels to the west are zoned Parks and Recreation (PR) and Public and Semi Public Facilities (PSP) and the parcels to the north are zoned Medium Density Suburban (MDS). </a:t>
            </a:r>
          </a:p>
        </p:txBody>
      </p:sp>
      <p:sp>
        <p:nvSpPr>
          <p:cNvPr id="3" name="Title 2">
            <a:extLst>
              <a:ext uri="{FF2B5EF4-FFF2-40B4-BE49-F238E27FC236}">
                <a16:creationId xmlns:a16="http://schemas.microsoft.com/office/drawing/2014/main" id="{9C53A1E4-DEE9-4EA3-B832-EAF9876B2540}"/>
              </a:ext>
            </a:extLst>
          </p:cNvPr>
          <p:cNvSpPr>
            <a:spLocks noGrp="1"/>
          </p:cNvSpPr>
          <p:nvPr>
            <p:ph type="title"/>
          </p:nvPr>
        </p:nvSpPr>
        <p:spPr>
          <a:xfrm>
            <a:off x="1219200" y="76200"/>
            <a:ext cx="7696200" cy="762000"/>
          </a:xfrm>
        </p:spPr>
        <p:txBody>
          <a:bodyPr/>
          <a:lstStyle/>
          <a:p>
            <a:r>
              <a:rPr lang="en-US" dirty="0"/>
              <a:t>Site Characteristics </a:t>
            </a:r>
          </a:p>
        </p:txBody>
      </p:sp>
    </p:spTree>
    <p:extLst>
      <p:ext uri="{BB962C8B-B14F-4D97-AF65-F5344CB8AC3E}">
        <p14:creationId xmlns:p14="http://schemas.microsoft.com/office/powerpoint/2010/main" val="1120451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71D7519-1BC0-4182-AB7A-D41AF34739D5}"/>
              </a:ext>
            </a:extLst>
          </p:cNvPr>
          <p:cNvPicPr>
            <a:picLocks noGrp="1" noChangeAspect="1"/>
          </p:cNvPicPr>
          <p:nvPr>
            <p:ph idx="1"/>
          </p:nvPr>
        </p:nvPicPr>
        <p:blipFill>
          <a:blip r:embed="rId2"/>
          <a:stretch>
            <a:fillRect/>
          </a:stretch>
        </p:blipFill>
        <p:spPr>
          <a:xfrm>
            <a:off x="700585" y="-88859"/>
            <a:ext cx="7757616" cy="6642059"/>
          </a:xfrm>
          <a:prstGeom prst="rect">
            <a:avLst/>
          </a:prstGeom>
        </p:spPr>
      </p:pic>
      <p:sp>
        <p:nvSpPr>
          <p:cNvPr id="3" name="Title 2">
            <a:extLst>
              <a:ext uri="{FF2B5EF4-FFF2-40B4-BE49-F238E27FC236}">
                <a16:creationId xmlns:a16="http://schemas.microsoft.com/office/drawing/2014/main" id="{BCC9B93B-C8EF-4AA7-A674-5FBD7BC39F5D}"/>
              </a:ext>
            </a:extLst>
          </p:cNvPr>
          <p:cNvSpPr>
            <a:spLocks noGrp="1"/>
          </p:cNvSpPr>
          <p:nvPr>
            <p:ph type="title"/>
          </p:nvPr>
        </p:nvSpPr>
        <p:spPr/>
        <p:txBody>
          <a:bodyPr/>
          <a:lstStyle/>
          <a:p>
            <a:endParaRPr lang="en-US"/>
          </a:p>
        </p:txBody>
      </p:sp>
      <p:sp>
        <p:nvSpPr>
          <p:cNvPr id="5" name="Rectangle 4">
            <a:extLst>
              <a:ext uri="{FF2B5EF4-FFF2-40B4-BE49-F238E27FC236}">
                <a16:creationId xmlns:a16="http://schemas.microsoft.com/office/drawing/2014/main" id="{F41E2997-FCF7-4332-B474-4CBCFF3E0151}"/>
              </a:ext>
            </a:extLst>
          </p:cNvPr>
          <p:cNvSpPr/>
          <p:nvPr/>
        </p:nvSpPr>
        <p:spPr>
          <a:xfrm>
            <a:off x="3243470" y="6231242"/>
            <a:ext cx="2700130" cy="48701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Eagle Canyon Park</a:t>
            </a:r>
          </a:p>
        </p:txBody>
      </p:sp>
      <p:sp>
        <p:nvSpPr>
          <p:cNvPr id="6" name="Rectangle 5">
            <a:extLst>
              <a:ext uri="{FF2B5EF4-FFF2-40B4-BE49-F238E27FC236}">
                <a16:creationId xmlns:a16="http://schemas.microsoft.com/office/drawing/2014/main" id="{3D330EF0-4D90-4271-9006-18E175E8AF9C}"/>
              </a:ext>
            </a:extLst>
          </p:cNvPr>
          <p:cNvSpPr/>
          <p:nvPr/>
        </p:nvSpPr>
        <p:spPr>
          <a:xfrm>
            <a:off x="838200" y="5264130"/>
            <a:ext cx="914400" cy="9144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Shaw MS</a:t>
            </a:r>
          </a:p>
        </p:txBody>
      </p:sp>
      <p:sp>
        <p:nvSpPr>
          <p:cNvPr id="7" name="Rectangle 6">
            <a:extLst>
              <a:ext uri="{FF2B5EF4-FFF2-40B4-BE49-F238E27FC236}">
                <a16:creationId xmlns:a16="http://schemas.microsoft.com/office/drawing/2014/main" id="{CDEE6182-F0EC-42D2-B16F-C7EC92770EDA}"/>
              </a:ext>
            </a:extLst>
          </p:cNvPr>
          <p:cNvSpPr/>
          <p:nvPr/>
        </p:nvSpPr>
        <p:spPr>
          <a:xfrm>
            <a:off x="-285167" y="2127123"/>
            <a:ext cx="1123367" cy="1301878"/>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a:p>
            <a:pPr algn="ctr"/>
            <a:r>
              <a:rPr lang="en-US" dirty="0"/>
              <a:t>Eagle Canyon Ranch Unit 2</a:t>
            </a:r>
          </a:p>
          <a:p>
            <a:pPr algn="ctr"/>
            <a:endParaRPr lang="en-US" dirty="0"/>
          </a:p>
        </p:txBody>
      </p:sp>
      <p:sp>
        <p:nvSpPr>
          <p:cNvPr id="8" name="Rectangle 7">
            <a:extLst>
              <a:ext uri="{FF2B5EF4-FFF2-40B4-BE49-F238E27FC236}">
                <a16:creationId xmlns:a16="http://schemas.microsoft.com/office/drawing/2014/main" id="{1B07C8A5-CC3B-41F7-86F3-9C93FCFEEEFC}"/>
              </a:ext>
            </a:extLst>
          </p:cNvPr>
          <p:cNvSpPr/>
          <p:nvPr/>
        </p:nvSpPr>
        <p:spPr>
          <a:xfrm>
            <a:off x="8053763" y="2865438"/>
            <a:ext cx="1123367" cy="19812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Cascades of the Sierras (assisted &amp; memory care)</a:t>
            </a:r>
          </a:p>
        </p:txBody>
      </p:sp>
    </p:spTree>
    <p:extLst>
      <p:ext uri="{BB962C8B-B14F-4D97-AF65-F5344CB8AC3E}">
        <p14:creationId xmlns:p14="http://schemas.microsoft.com/office/powerpoint/2010/main" val="3102459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915400" cy="4572000"/>
          </a:xfrm>
        </p:spPr>
        <p:txBody>
          <a:bodyPr>
            <a:normAutofit/>
          </a:bodyPr>
          <a:lstStyle/>
          <a:p>
            <a:r>
              <a:rPr lang="en-US" dirty="0"/>
              <a:t>The applicant says the design of the buildings will be ”warm and inviting cottage/ranch look”</a:t>
            </a:r>
          </a:p>
          <a:p>
            <a:r>
              <a:rPr lang="en-US" dirty="0"/>
              <a:t>There are three plans for the </a:t>
            </a:r>
            <a:r>
              <a:rPr lang="en-US" u="sng" dirty="0"/>
              <a:t>detached</a:t>
            </a:r>
            <a:r>
              <a:rPr lang="en-US" dirty="0"/>
              <a:t> units all with one-car garages and the units ranging in size from 585 sq. ft. to 1,000 sq. ft. </a:t>
            </a:r>
          </a:p>
          <a:p>
            <a:r>
              <a:rPr lang="en-US" dirty="0"/>
              <a:t>There are 6 and 7-unit </a:t>
            </a:r>
            <a:r>
              <a:rPr lang="en-US" u="sng" dirty="0"/>
              <a:t>attached</a:t>
            </a:r>
            <a:r>
              <a:rPr lang="en-US" dirty="0"/>
              <a:t> buildings and the units ranging in size from 585 sq. ft. to 855 sq. ft. </a:t>
            </a:r>
          </a:p>
        </p:txBody>
      </p:sp>
      <p:sp>
        <p:nvSpPr>
          <p:cNvPr id="3" name="Title 2"/>
          <p:cNvSpPr>
            <a:spLocks noGrp="1"/>
          </p:cNvSpPr>
          <p:nvPr>
            <p:ph type="title"/>
          </p:nvPr>
        </p:nvSpPr>
        <p:spPr>
          <a:xfrm>
            <a:off x="1219200" y="76200"/>
            <a:ext cx="7543800" cy="762000"/>
          </a:xfrm>
        </p:spPr>
        <p:txBody>
          <a:bodyPr/>
          <a:lstStyle/>
          <a:p>
            <a:r>
              <a:rPr lang="en-US" dirty="0"/>
              <a:t>Analysis</a:t>
            </a:r>
          </a:p>
        </p:txBody>
      </p:sp>
    </p:spTree>
    <p:extLst>
      <p:ext uri="{BB962C8B-B14F-4D97-AF65-F5344CB8AC3E}">
        <p14:creationId xmlns:p14="http://schemas.microsoft.com/office/powerpoint/2010/main" val="2645900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FC035691-6A60-4027-93EB-16CAC6181E32}"/>
              </a:ext>
            </a:extLst>
          </p:cNvPr>
          <p:cNvPicPr>
            <a:picLocks noGrp="1" noChangeAspect="1"/>
          </p:cNvPicPr>
          <p:nvPr>
            <p:ph idx="1"/>
          </p:nvPr>
        </p:nvPicPr>
        <p:blipFill>
          <a:blip r:embed="rId2"/>
          <a:stretch>
            <a:fillRect/>
          </a:stretch>
        </p:blipFill>
        <p:spPr>
          <a:xfrm>
            <a:off x="765313" y="-35010"/>
            <a:ext cx="7118844" cy="6803558"/>
          </a:xfrm>
          <a:prstGeom prst="rect">
            <a:avLst/>
          </a:prstGeom>
        </p:spPr>
      </p:pic>
      <p:pic>
        <p:nvPicPr>
          <p:cNvPr id="2" name="Picture 1">
            <a:extLst>
              <a:ext uri="{FF2B5EF4-FFF2-40B4-BE49-F238E27FC236}">
                <a16:creationId xmlns:a16="http://schemas.microsoft.com/office/drawing/2014/main" id="{0247C7E4-FA28-4AD5-B0EA-D9F3CC0A0EC5}"/>
              </a:ext>
            </a:extLst>
          </p:cNvPr>
          <p:cNvPicPr>
            <a:picLocks noChangeAspect="1"/>
          </p:cNvPicPr>
          <p:nvPr/>
        </p:nvPicPr>
        <p:blipFill>
          <a:blip r:embed="rId3"/>
          <a:stretch>
            <a:fillRect/>
          </a:stretch>
        </p:blipFill>
        <p:spPr>
          <a:xfrm>
            <a:off x="838199" y="-21758"/>
            <a:ext cx="3272973" cy="6240692"/>
          </a:xfrm>
          <a:prstGeom prst="rect">
            <a:avLst/>
          </a:prstGeom>
        </p:spPr>
      </p:pic>
    </p:spTree>
    <p:extLst>
      <p:ext uri="{BB962C8B-B14F-4D97-AF65-F5344CB8AC3E}">
        <p14:creationId xmlns:p14="http://schemas.microsoft.com/office/powerpoint/2010/main" val="1078564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29BBED3-57E9-4110-BE2D-63BF168E046E}"/>
              </a:ext>
            </a:extLst>
          </p:cNvPr>
          <p:cNvPicPr>
            <a:picLocks noGrp="1" noChangeAspect="1"/>
          </p:cNvPicPr>
          <p:nvPr>
            <p:ph idx="1"/>
          </p:nvPr>
        </p:nvPicPr>
        <p:blipFill>
          <a:blip r:embed="rId2"/>
          <a:stretch>
            <a:fillRect/>
          </a:stretch>
        </p:blipFill>
        <p:spPr>
          <a:xfrm>
            <a:off x="349050" y="76200"/>
            <a:ext cx="8774960" cy="6096000"/>
          </a:xfrm>
          <a:prstGeom prst="rect">
            <a:avLst/>
          </a:prstGeom>
        </p:spPr>
      </p:pic>
      <p:sp>
        <p:nvSpPr>
          <p:cNvPr id="3" name="Title 2">
            <a:extLst>
              <a:ext uri="{FF2B5EF4-FFF2-40B4-BE49-F238E27FC236}">
                <a16:creationId xmlns:a16="http://schemas.microsoft.com/office/drawing/2014/main" id="{9ED4073E-4C64-4BD4-8014-AFBCB4379065}"/>
              </a:ext>
            </a:extLst>
          </p:cNvPr>
          <p:cNvSpPr>
            <a:spLocks noGrp="1"/>
          </p:cNvSpPr>
          <p:nvPr>
            <p:ph type="title"/>
          </p:nvPr>
        </p:nvSpPr>
        <p:spPr/>
        <p:txBody>
          <a:bodyPr/>
          <a:lstStyle/>
          <a:p>
            <a:endParaRPr lang="en-US"/>
          </a:p>
        </p:txBody>
      </p:sp>
      <p:pic>
        <p:nvPicPr>
          <p:cNvPr id="2" name="Picture 1">
            <a:extLst>
              <a:ext uri="{FF2B5EF4-FFF2-40B4-BE49-F238E27FC236}">
                <a16:creationId xmlns:a16="http://schemas.microsoft.com/office/drawing/2014/main" id="{E36AC24E-2038-4079-B28F-04FD9BDEA391}"/>
              </a:ext>
            </a:extLst>
          </p:cNvPr>
          <p:cNvPicPr>
            <a:picLocks noChangeAspect="1"/>
          </p:cNvPicPr>
          <p:nvPr/>
        </p:nvPicPr>
        <p:blipFill>
          <a:blip r:embed="rId3"/>
          <a:stretch>
            <a:fillRect/>
          </a:stretch>
        </p:blipFill>
        <p:spPr>
          <a:xfrm>
            <a:off x="666205" y="2286000"/>
            <a:ext cx="7811590" cy="3410426"/>
          </a:xfrm>
          <a:prstGeom prst="rect">
            <a:avLst/>
          </a:prstGeom>
        </p:spPr>
      </p:pic>
    </p:spTree>
    <p:extLst>
      <p:ext uri="{BB962C8B-B14F-4D97-AF65-F5344CB8AC3E}">
        <p14:creationId xmlns:p14="http://schemas.microsoft.com/office/powerpoint/2010/main" val="1009419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A7AD1E-E174-4C15-A098-58EE45EED4DC}"/>
              </a:ext>
            </a:extLst>
          </p:cNvPr>
          <p:cNvSpPr>
            <a:spLocks noGrp="1"/>
          </p:cNvSpPr>
          <p:nvPr>
            <p:ph type="title"/>
          </p:nvPr>
        </p:nvSpPr>
        <p:spPr/>
        <p:txBody>
          <a:bodyPr/>
          <a:lstStyle/>
          <a:p>
            <a:endParaRPr lang="en-US"/>
          </a:p>
        </p:txBody>
      </p:sp>
      <p:pic>
        <p:nvPicPr>
          <p:cNvPr id="10" name="Content Placeholder 9">
            <a:extLst>
              <a:ext uri="{FF2B5EF4-FFF2-40B4-BE49-F238E27FC236}">
                <a16:creationId xmlns:a16="http://schemas.microsoft.com/office/drawing/2014/main" id="{6C188BB4-C1E6-4283-8179-FABB4C42B804}"/>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143363" y="228600"/>
            <a:ext cx="9430726" cy="6553200"/>
          </a:xfrm>
          <a:prstGeom prst="rect">
            <a:avLst/>
          </a:prstGeom>
        </p:spPr>
      </p:pic>
      <p:sp>
        <p:nvSpPr>
          <p:cNvPr id="2" name="Rectangle 1">
            <a:extLst>
              <a:ext uri="{FF2B5EF4-FFF2-40B4-BE49-F238E27FC236}">
                <a16:creationId xmlns:a16="http://schemas.microsoft.com/office/drawing/2014/main" id="{EE982F93-397B-44DB-9399-889E48F67163}"/>
              </a:ext>
            </a:extLst>
          </p:cNvPr>
          <p:cNvSpPr/>
          <p:nvPr/>
        </p:nvSpPr>
        <p:spPr>
          <a:xfrm>
            <a:off x="4572000" y="3810000"/>
            <a:ext cx="685800" cy="533400"/>
          </a:xfrm>
          <a:prstGeom prst="rect">
            <a:avLst/>
          </a:prstGeom>
          <a:solidFill>
            <a:srgbClr val="FFFF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5515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8915400" cy="4724400"/>
          </a:xfrm>
        </p:spPr>
        <p:txBody>
          <a:bodyPr>
            <a:normAutofit fontScale="92500" lnSpcReduction="10000"/>
          </a:bodyPr>
          <a:lstStyle/>
          <a:p>
            <a:r>
              <a:rPr lang="en-US" dirty="0"/>
              <a:t>The clubhouse will be located in the center of the development with a professional kitchen and dining facility for the residents.  </a:t>
            </a:r>
          </a:p>
          <a:p>
            <a:r>
              <a:rPr lang="en-US" dirty="0"/>
              <a:t>The resident manager and rental assistant will be located in the clubhouse and social activities will be held in the clubhouse. </a:t>
            </a:r>
          </a:p>
          <a:p>
            <a:r>
              <a:rPr lang="en-US" dirty="0"/>
              <a:t>Other amenities on the site include a community organic garden, dog parks, bocce ball courts, lawn games, and a pedestrian trial system from the units to the clubhouse</a:t>
            </a:r>
          </a:p>
        </p:txBody>
      </p:sp>
      <p:sp>
        <p:nvSpPr>
          <p:cNvPr id="3" name="Title 2"/>
          <p:cNvSpPr>
            <a:spLocks noGrp="1"/>
          </p:cNvSpPr>
          <p:nvPr>
            <p:ph type="title"/>
          </p:nvPr>
        </p:nvSpPr>
        <p:spPr/>
        <p:txBody>
          <a:bodyPr/>
          <a:lstStyle/>
          <a:p>
            <a:r>
              <a:rPr lang="en-US" dirty="0"/>
              <a:t>Analysis</a:t>
            </a:r>
          </a:p>
        </p:txBody>
      </p:sp>
    </p:spTree>
    <p:extLst>
      <p:ext uri="{BB962C8B-B14F-4D97-AF65-F5344CB8AC3E}">
        <p14:creationId xmlns:p14="http://schemas.microsoft.com/office/powerpoint/2010/main" val="533912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997714-746C-4D30-B19D-82515514DA5D}"/>
              </a:ext>
            </a:extLst>
          </p:cNvPr>
          <p:cNvSpPr>
            <a:spLocks noGrp="1"/>
          </p:cNvSpPr>
          <p:nvPr>
            <p:ph idx="1"/>
          </p:nvPr>
        </p:nvSpPr>
        <p:spPr>
          <a:xfrm>
            <a:off x="0" y="914400"/>
            <a:ext cx="9144000" cy="5029200"/>
          </a:xfrm>
        </p:spPr>
        <p:txBody>
          <a:bodyPr>
            <a:normAutofit lnSpcReduction="10000"/>
          </a:bodyPr>
          <a:lstStyle/>
          <a:p>
            <a:r>
              <a:rPr lang="en-US" dirty="0"/>
              <a:t>The Washoe County code does not require a specific number of parking spaces for Continuum of Care Facilities, Seniors and allows the number of parking spaces to be determined during the special use permit process.  </a:t>
            </a:r>
          </a:p>
          <a:p>
            <a:r>
              <a:rPr lang="en-US" dirty="0"/>
              <a:t>The 47 detached units will have one-car enclosed garages</a:t>
            </a:r>
          </a:p>
          <a:p>
            <a:r>
              <a:rPr lang="en-US" dirty="0"/>
              <a:t>An additional 145 spaces will be located throughout the community, with a total of 192 parking spaces </a:t>
            </a:r>
          </a:p>
        </p:txBody>
      </p:sp>
      <p:sp>
        <p:nvSpPr>
          <p:cNvPr id="3" name="Title 2">
            <a:extLst>
              <a:ext uri="{FF2B5EF4-FFF2-40B4-BE49-F238E27FC236}">
                <a16:creationId xmlns:a16="http://schemas.microsoft.com/office/drawing/2014/main" id="{F81587BB-F370-4F72-B0FE-DFEE3C0DBD96}"/>
              </a:ext>
            </a:extLst>
          </p:cNvPr>
          <p:cNvSpPr>
            <a:spLocks noGrp="1"/>
          </p:cNvSpPr>
          <p:nvPr>
            <p:ph type="title"/>
          </p:nvPr>
        </p:nvSpPr>
        <p:spPr>
          <a:xfrm>
            <a:off x="1219200" y="76200"/>
            <a:ext cx="7696200" cy="838200"/>
          </a:xfrm>
        </p:spPr>
        <p:txBody>
          <a:bodyPr/>
          <a:lstStyle/>
          <a:p>
            <a:r>
              <a:rPr lang="en-US" dirty="0"/>
              <a:t>Parking</a:t>
            </a:r>
          </a:p>
        </p:txBody>
      </p:sp>
    </p:spTree>
    <p:extLst>
      <p:ext uri="{BB962C8B-B14F-4D97-AF65-F5344CB8AC3E}">
        <p14:creationId xmlns:p14="http://schemas.microsoft.com/office/powerpoint/2010/main" val="3864066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9B9EED-A4C2-4101-98B7-87DF0985158B}"/>
              </a:ext>
            </a:extLst>
          </p:cNvPr>
          <p:cNvSpPr>
            <a:spLocks noGrp="1"/>
          </p:cNvSpPr>
          <p:nvPr>
            <p:ph idx="1"/>
          </p:nvPr>
        </p:nvSpPr>
        <p:spPr>
          <a:xfrm>
            <a:off x="0" y="1219200"/>
            <a:ext cx="8686800" cy="4724400"/>
          </a:xfrm>
        </p:spPr>
        <p:txBody>
          <a:bodyPr>
            <a:normAutofit/>
          </a:bodyPr>
          <a:lstStyle/>
          <a:p>
            <a:r>
              <a:rPr lang="en-US" dirty="0"/>
              <a:t>There will be two access points to the site from Neighborhood Way, which is off Eagle Canyon Drive. </a:t>
            </a:r>
          </a:p>
          <a:p>
            <a:r>
              <a:rPr lang="en-US" dirty="0"/>
              <a:t>The main access is located in the middle of the site and will provide full access to the all the buildings.  </a:t>
            </a:r>
          </a:p>
          <a:p>
            <a:r>
              <a:rPr lang="en-US" dirty="0"/>
              <a:t>Another access is located on the southern boundary of the site and will be used for emergency access. </a:t>
            </a:r>
          </a:p>
        </p:txBody>
      </p:sp>
      <p:sp>
        <p:nvSpPr>
          <p:cNvPr id="3" name="Title 2">
            <a:extLst>
              <a:ext uri="{FF2B5EF4-FFF2-40B4-BE49-F238E27FC236}">
                <a16:creationId xmlns:a16="http://schemas.microsoft.com/office/drawing/2014/main" id="{10CC6C70-4326-46C0-ACEF-D264E970B8D5}"/>
              </a:ext>
            </a:extLst>
          </p:cNvPr>
          <p:cNvSpPr>
            <a:spLocks noGrp="1"/>
          </p:cNvSpPr>
          <p:nvPr>
            <p:ph type="title"/>
          </p:nvPr>
        </p:nvSpPr>
        <p:spPr/>
        <p:txBody>
          <a:bodyPr/>
          <a:lstStyle/>
          <a:p>
            <a:r>
              <a:rPr lang="en-US" dirty="0"/>
              <a:t>Site Access</a:t>
            </a:r>
          </a:p>
        </p:txBody>
      </p:sp>
    </p:spTree>
    <p:extLst>
      <p:ext uri="{BB962C8B-B14F-4D97-AF65-F5344CB8AC3E}">
        <p14:creationId xmlns:p14="http://schemas.microsoft.com/office/powerpoint/2010/main" val="2730695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66C4CA-91A5-403F-A028-5BA5C1F1639D}"/>
              </a:ext>
            </a:extLst>
          </p:cNvPr>
          <p:cNvSpPr>
            <a:spLocks noGrp="1"/>
          </p:cNvSpPr>
          <p:nvPr>
            <p:ph idx="1"/>
          </p:nvPr>
        </p:nvSpPr>
        <p:spPr>
          <a:xfrm>
            <a:off x="0" y="1219200"/>
            <a:ext cx="9144000" cy="4495800"/>
          </a:xfrm>
        </p:spPr>
        <p:txBody>
          <a:bodyPr>
            <a:normAutofit lnSpcReduction="10000"/>
          </a:bodyPr>
          <a:lstStyle/>
          <a:p>
            <a:r>
              <a:rPr lang="en-US" dirty="0"/>
              <a:t>The traffic study states that the project will generate 301 average daily trips (ADT) with 10 AM peak trips and 27 PM peak trips</a:t>
            </a:r>
          </a:p>
          <a:p>
            <a:r>
              <a:rPr lang="en-US" dirty="0"/>
              <a:t>The study concludes that the project will have minimal impacts to the existing streets network and the network will be able to accommodate the proposed project</a:t>
            </a:r>
          </a:p>
          <a:p>
            <a:r>
              <a:rPr lang="en-US" dirty="0"/>
              <a:t>Typically the driving patterns associated with the use is not anticipated to impact the traffic</a:t>
            </a:r>
          </a:p>
        </p:txBody>
      </p:sp>
      <p:sp>
        <p:nvSpPr>
          <p:cNvPr id="3" name="Title 2">
            <a:extLst>
              <a:ext uri="{FF2B5EF4-FFF2-40B4-BE49-F238E27FC236}">
                <a16:creationId xmlns:a16="http://schemas.microsoft.com/office/drawing/2014/main" id="{03918796-A81F-4F5F-B838-50CEB0654384}"/>
              </a:ext>
            </a:extLst>
          </p:cNvPr>
          <p:cNvSpPr>
            <a:spLocks noGrp="1"/>
          </p:cNvSpPr>
          <p:nvPr>
            <p:ph type="title"/>
          </p:nvPr>
        </p:nvSpPr>
        <p:spPr>
          <a:xfrm>
            <a:off x="1219200" y="76200"/>
            <a:ext cx="7239000" cy="762000"/>
          </a:xfrm>
        </p:spPr>
        <p:txBody>
          <a:bodyPr/>
          <a:lstStyle/>
          <a:p>
            <a:r>
              <a:rPr lang="en-US" dirty="0"/>
              <a:t>Traffic</a:t>
            </a:r>
          </a:p>
        </p:txBody>
      </p:sp>
    </p:spTree>
    <p:extLst>
      <p:ext uri="{BB962C8B-B14F-4D97-AF65-F5344CB8AC3E}">
        <p14:creationId xmlns:p14="http://schemas.microsoft.com/office/powerpoint/2010/main" val="723986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D4B55C-A43D-4719-B0DA-8AFE37F38CB7}"/>
              </a:ext>
            </a:extLst>
          </p:cNvPr>
          <p:cNvSpPr>
            <a:spLocks noGrp="1"/>
          </p:cNvSpPr>
          <p:nvPr>
            <p:ph idx="1"/>
          </p:nvPr>
        </p:nvSpPr>
        <p:spPr>
          <a:xfrm>
            <a:off x="457200" y="1219200"/>
            <a:ext cx="8534400" cy="4572000"/>
          </a:xfrm>
        </p:spPr>
        <p:txBody>
          <a:bodyPr>
            <a:normAutofit/>
          </a:bodyPr>
          <a:lstStyle/>
          <a:p>
            <a:r>
              <a:rPr lang="en-US" dirty="0"/>
              <a:t>The site is relatively flat however 30,000 cubic yards of fill material will be imported to the site in order to construct the project</a:t>
            </a:r>
          </a:p>
          <a:p>
            <a:r>
              <a:rPr lang="en-US" dirty="0"/>
              <a:t>Per WCC 110.438.35(b)(1) a special use permit is not required for this type of grading, when a project has been reviewed and any necessary conditions can be applied to the approval of the permit</a:t>
            </a:r>
          </a:p>
        </p:txBody>
      </p:sp>
      <p:sp>
        <p:nvSpPr>
          <p:cNvPr id="3" name="Title 2">
            <a:extLst>
              <a:ext uri="{FF2B5EF4-FFF2-40B4-BE49-F238E27FC236}">
                <a16:creationId xmlns:a16="http://schemas.microsoft.com/office/drawing/2014/main" id="{D6DEF4EF-47B3-4173-A3B4-C7B9A3F9BA1A}"/>
              </a:ext>
            </a:extLst>
          </p:cNvPr>
          <p:cNvSpPr>
            <a:spLocks noGrp="1"/>
          </p:cNvSpPr>
          <p:nvPr>
            <p:ph type="title"/>
          </p:nvPr>
        </p:nvSpPr>
        <p:spPr>
          <a:xfrm>
            <a:off x="1219200" y="76200"/>
            <a:ext cx="7467600" cy="762000"/>
          </a:xfrm>
        </p:spPr>
        <p:txBody>
          <a:bodyPr/>
          <a:lstStyle/>
          <a:p>
            <a:r>
              <a:rPr lang="en-US" dirty="0"/>
              <a:t>Grading</a:t>
            </a:r>
          </a:p>
        </p:txBody>
      </p:sp>
    </p:spTree>
    <p:extLst>
      <p:ext uri="{BB962C8B-B14F-4D97-AF65-F5344CB8AC3E}">
        <p14:creationId xmlns:p14="http://schemas.microsoft.com/office/powerpoint/2010/main" val="497133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219200"/>
            <a:ext cx="8610600" cy="4572000"/>
          </a:xfrm>
        </p:spPr>
        <p:txBody>
          <a:bodyPr>
            <a:normAutofit fontScale="92500"/>
          </a:bodyPr>
          <a:lstStyle/>
          <a:p>
            <a:r>
              <a:rPr lang="en-US" dirty="0"/>
              <a:t>Notices were sent to 49 parcels </a:t>
            </a:r>
          </a:p>
          <a:p>
            <a:r>
              <a:rPr lang="en-US" dirty="0"/>
              <a:t>The Spanish Springs CAB reviewed the application on November 4, 2020, through Zoom  </a:t>
            </a:r>
          </a:p>
          <a:p>
            <a:r>
              <a:rPr lang="en-US" dirty="0"/>
              <a:t>The CAB voted three in favor and one opposed to the approval of the permit and had the following comments:</a:t>
            </a:r>
          </a:p>
          <a:p>
            <a:pPr lvl="1"/>
            <a:r>
              <a:rPr lang="en-US" dirty="0"/>
              <a:t>Good development and needed in the community</a:t>
            </a:r>
          </a:p>
          <a:p>
            <a:pPr lvl="1"/>
            <a:r>
              <a:rPr lang="en-US" dirty="0"/>
              <a:t>Questions about density and traffic</a:t>
            </a:r>
          </a:p>
          <a:p>
            <a:pPr lvl="1"/>
            <a:endParaRPr lang="en-US" dirty="0"/>
          </a:p>
        </p:txBody>
      </p:sp>
    </p:spTree>
    <p:extLst>
      <p:ext uri="{BB962C8B-B14F-4D97-AF65-F5344CB8AC3E}">
        <p14:creationId xmlns:p14="http://schemas.microsoft.com/office/powerpoint/2010/main" val="3406720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DD548F-FBBE-452C-8395-E91986D8DAB0}"/>
              </a:ext>
            </a:extLst>
          </p:cNvPr>
          <p:cNvSpPr>
            <a:spLocks noGrp="1"/>
          </p:cNvSpPr>
          <p:nvPr>
            <p:ph type="title"/>
          </p:nvPr>
        </p:nvSpPr>
        <p:spPr/>
        <p:txBody>
          <a:bodyPr/>
          <a:lstStyle/>
          <a:p>
            <a:endParaRPr lang="en-US"/>
          </a:p>
        </p:txBody>
      </p:sp>
      <p:pic>
        <p:nvPicPr>
          <p:cNvPr id="6" name="Content Placeholder 5">
            <a:extLst>
              <a:ext uri="{FF2B5EF4-FFF2-40B4-BE49-F238E27FC236}">
                <a16:creationId xmlns:a16="http://schemas.microsoft.com/office/drawing/2014/main" id="{D3B2374C-2436-4E93-B5F4-89FB0DA4D10A}"/>
              </a:ext>
            </a:extLst>
          </p:cNvPr>
          <p:cNvPicPr>
            <a:picLocks noGrp="1" noChangeAspect="1"/>
          </p:cNvPicPr>
          <p:nvPr>
            <p:ph idx="1"/>
          </p:nvPr>
        </p:nvPicPr>
        <p:blipFill>
          <a:blip r:embed="rId2"/>
          <a:stretch>
            <a:fillRect/>
          </a:stretch>
        </p:blipFill>
        <p:spPr>
          <a:xfrm>
            <a:off x="1866454" y="-23612"/>
            <a:ext cx="5143946" cy="6881612"/>
          </a:xfrm>
          <a:prstGeom prst="rect">
            <a:avLst/>
          </a:prstGeom>
        </p:spPr>
      </p:pic>
    </p:spTree>
    <p:extLst>
      <p:ext uri="{BB962C8B-B14F-4D97-AF65-F5344CB8AC3E}">
        <p14:creationId xmlns:p14="http://schemas.microsoft.com/office/powerpoint/2010/main" val="3432645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pPr marL="0" indent="0">
              <a:buNone/>
            </a:pPr>
            <a:r>
              <a:rPr lang="en-US" sz="4000" dirty="0"/>
              <a:t>The 6 of the reviewing agencies provided conditions of approval which are included in your staff report</a:t>
            </a:r>
          </a:p>
        </p:txBody>
      </p:sp>
    </p:spTree>
    <p:extLst>
      <p:ext uri="{BB962C8B-B14F-4D97-AF65-F5344CB8AC3E}">
        <p14:creationId xmlns:p14="http://schemas.microsoft.com/office/powerpoint/2010/main" val="2083886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C768B92-1CA2-4D85-AC0D-05C62BCE4621}"/>
              </a:ext>
            </a:extLst>
          </p:cNvPr>
          <p:cNvSpPr>
            <a:spLocks noGrp="1"/>
          </p:cNvSpPr>
          <p:nvPr>
            <p:ph idx="1"/>
          </p:nvPr>
        </p:nvSpPr>
        <p:spPr>
          <a:xfrm>
            <a:off x="152400" y="1066800"/>
            <a:ext cx="8839200" cy="4724400"/>
          </a:xfrm>
        </p:spPr>
        <p:txBody>
          <a:bodyPr>
            <a:normAutofit lnSpcReduction="10000"/>
          </a:bodyPr>
          <a:lstStyle/>
          <a:p>
            <a:pPr marL="0" indent="0">
              <a:buNone/>
            </a:pPr>
            <a:r>
              <a:rPr lang="en-US" dirty="0"/>
              <a:t>Staff is now recommending to removing condition </a:t>
            </a:r>
            <a:r>
              <a:rPr lang="en-US" u="sng" dirty="0"/>
              <a:t>2h</a:t>
            </a:r>
            <a:r>
              <a:rPr lang="en-US" dirty="0"/>
              <a:t>, concerning stormwater runoff flow rate  after conversations with the applicant and revising condition </a:t>
            </a:r>
            <a:r>
              <a:rPr lang="en-US" u="sng" dirty="0"/>
              <a:t>1e</a:t>
            </a:r>
            <a:r>
              <a:rPr lang="en-US" dirty="0"/>
              <a:t>, concerning landscaping to the following:</a:t>
            </a:r>
          </a:p>
          <a:p>
            <a:pPr marL="0" indent="0">
              <a:buNone/>
            </a:pPr>
            <a:r>
              <a:rPr lang="en-US" dirty="0"/>
              <a:t>All landscaping, irrigation and screening shall be completely installed and shall satisfy the requirements as set forth in the Washoe County Development </a:t>
            </a:r>
            <a:r>
              <a:rPr lang="en-US" strike="sngStrike" dirty="0"/>
              <a:t>Code prior to issuance of a Certificate of Occupancy</a:t>
            </a:r>
            <a:r>
              <a:rPr lang="en-US" dirty="0"/>
              <a:t>.</a:t>
            </a:r>
          </a:p>
        </p:txBody>
      </p:sp>
      <p:sp>
        <p:nvSpPr>
          <p:cNvPr id="3" name="Title 2">
            <a:extLst>
              <a:ext uri="{FF2B5EF4-FFF2-40B4-BE49-F238E27FC236}">
                <a16:creationId xmlns:a16="http://schemas.microsoft.com/office/drawing/2014/main" id="{0A8310E0-FBC6-4F45-B2C0-8EC3A65A7A9D}"/>
              </a:ext>
            </a:extLst>
          </p:cNvPr>
          <p:cNvSpPr>
            <a:spLocks noGrp="1"/>
          </p:cNvSpPr>
          <p:nvPr>
            <p:ph type="title"/>
          </p:nvPr>
        </p:nvSpPr>
        <p:spPr/>
        <p:txBody>
          <a:bodyPr/>
          <a:lstStyle/>
          <a:p>
            <a:r>
              <a:rPr lang="en-US" dirty="0"/>
              <a:t>Amend Conditions of Approval</a:t>
            </a:r>
          </a:p>
        </p:txBody>
      </p:sp>
    </p:spTree>
    <p:extLst>
      <p:ext uri="{BB962C8B-B14F-4D97-AF65-F5344CB8AC3E}">
        <p14:creationId xmlns:p14="http://schemas.microsoft.com/office/powerpoint/2010/main" val="81034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Findings</a:t>
            </a:r>
          </a:p>
        </p:txBody>
      </p:sp>
      <p:sp>
        <p:nvSpPr>
          <p:cNvPr id="4" name="Content Placeholder 3"/>
          <p:cNvSpPr>
            <a:spLocks noGrp="1"/>
          </p:cNvSpPr>
          <p:nvPr>
            <p:ph idx="1"/>
          </p:nvPr>
        </p:nvSpPr>
        <p:spPr>
          <a:xfrm>
            <a:off x="457200" y="1219200"/>
            <a:ext cx="8229600" cy="4648200"/>
          </a:xfrm>
        </p:spPr>
        <p:txBody>
          <a:bodyPr>
            <a:noAutofit/>
          </a:bodyPr>
          <a:lstStyle/>
          <a:p>
            <a:pPr marL="0" indent="0" fontAlgn="base" hangingPunct="0">
              <a:buNone/>
            </a:pPr>
            <a:r>
              <a:rPr lang="en-US" sz="4000" dirty="0"/>
              <a:t>Staff is able to make all the required findings, as detailed in the staff report on Page 14</a:t>
            </a:r>
          </a:p>
        </p:txBody>
      </p:sp>
    </p:spTree>
    <p:extLst>
      <p:ext uri="{BB962C8B-B14F-4D97-AF65-F5344CB8AC3E}">
        <p14:creationId xmlns:p14="http://schemas.microsoft.com/office/powerpoint/2010/main" val="1272091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534400" cy="4724400"/>
          </a:xfrm>
        </p:spPr>
        <p:txBody>
          <a:bodyPr>
            <a:normAutofit/>
          </a:bodyPr>
          <a:lstStyle/>
          <a:p>
            <a:pPr marL="0" indent="0">
              <a:buNone/>
            </a:pPr>
            <a:r>
              <a:rPr lang="en-US" dirty="0"/>
              <a:t>I move that, after giving reasoned consideration to the information contained in the staff report and information received during the public hearing, the Washoe County Board of Adjustment approve and with the</a:t>
            </a:r>
            <a:r>
              <a:rPr lang="en-US" dirty="0">
                <a:solidFill>
                  <a:srgbClr val="FF0000"/>
                </a:solidFill>
              </a:rPr>
              <a:t> amended conditions as presented</a:t>
            </a:r>
            <a:r>
              <a:rPr lang="en-US" dirty="0"/>
              <a:t>, Special Use Permit Case Number WSUP20-0019 for Silverado Homes NV Inc., having made all five findings in accordance with Washoe County Code Section 110.810.30 </a:t>
            </a:r>
          </a:p>
        </p:txBody>
      </p:sp>
      <p:sp>
        <p:nvSpPr>
          <p:cNvPr id="3" name="Title 2"/>
          <p:cNvSpPr>
            <a:spLocks noGrp="1"/>
          </p:cNvSpPr>
          <p:nvPr>
            <p:ph type="title"/>
          </p:nvPr>
        </p:nvSpPr>
        <p:spPr>
          <a:xfrm>
            <a:off x="685800" y="76200"/>
            <a:ext cx="8686800" cy="990600"/>
          </a:xfrm>
        </p:spPr>
        <p:txBody>
          <a:bodyPr/>
          <a:lstStyle/>
          <a:p>
            <a:r>
              <a:rPr lang="en-US" dirty="0"/>
              <a:t>Motion </a:t>
            </a:r>
            <a:br>
              <a:rPr lang="en-US" dirty="0"/>
            </a:br>
            <a:endParaRPr lang="en-US" dirty="0"/>
          </a:p>
        </p:txBody>
      </p:sp>
    </p:spTree>
    <p:extLst>
      <p:ext uri="{BB962C8B-B14F-4D97-AF65-F5344CB8AC3E}">
        <p14:creationId xmlns:p14="http://schemas.microsoft.com/office/powerpoint/2010/main" val="4136658126"/>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0D7ED-6620-45A0-9F13-862FEFE886A3}">
  <ds:schemaRefs>
    <ds:schemaRef ds:uri="http://purl.org/dc/elements/1.1/"/>
    <ds:schemaRef ds:uri="http://purl.org/dc/dcmitype/"/>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http://purl.org/dc/terms/"/>
    <ds:schemaRef ds:uri="a94d8b85-37e1-4d17-8d55-8b7d207932bb"/>
    <ds:schemaRef ds:uri="http://schemas.microsoft.com/sharepoint/v3/fields"/>
    <ds:schemaRef ds:uri="CEA9126C-A9B1-4F4A-855C-DD0F845697D2"/>
    <ds:schemaRef ds:uri="http://schemas.microsoft.com/sharepoint/v3"/>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4064</TotalTime>
  <Words>969</Words>
  <Application>Microsoft Office PowerPoint</Application>
  <PresentationFormat>On-screen Show (4:3)</PresentationFormat>
  <Paragraphs>61</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Wingdings</vt:lpstr>
      <vt:lpstr>PowerPoint_Template_2015</vt:lpstr>
      <vt:lpstr>WSUP20-0019 Silverado Continuum Care Rental Community</vt:lpstr>
      <vt:lpstr>Request</vt:lpstr>
      <vt:lpstr>PowerPoint Presentation</vt:lpstr>
      <vt:lpstr>Background</vt:lpstr>
      <vt:lpstr>Background</vt:lpstr>
      <vt:lpstr>Site Characteristics </vt:lpstr>
      <vt:lpstr>Site Characteristics </vt:lpstr>
      <vt:lpstr>PowerPoint Presentation</vt:lpstr>
      <vt:lpstr>Analysis</vt:lpstr>
      <vt:lpstr>PowerPoint Presentation</vt:lpstr>
      <vt:lpstr>PowerPoint Presentation</vt:lpstr>
      <vt:lpstr>PowerPoint Presentation</vt:lpstr>
      <vt:lpstr>Analysis</vt:lpstr>
      <vt:lpstr>Parking</vt:lpstr>
      <vt:lpstr>Site Access</vt:lpstr>
      <vt:lpstr>Traffic</vt:lpstr>
      <vt:lpstr>Grading</vt:lpstr>
      <vt:lpstr>Public Notice &amp; CAB</vt:lpstr>
      <vt:lpstr>PowerPoint Presentation</vt:lpstr>
      <vt:lpstr>Reviewing Agencies</vt:lpstr>
      <vt:lpstr>Amend Conditions of Approval</vt:lpstr>
      <vt:lpstr>Findings</vt:lpstr>
      <vt:lpstr>Motion  </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Olander, Julee</cp:lastModifiedBy>
  <cp:revision>136</cp:revision>
  <cp:lastPrinted>2018-09-05T18:37:41Z</cp:lastPrinted>
  <dcterms:created xsi:type="dcterms:W3CDTF">2015-09-25T21:46:02Z</dcterms:created>
  <dcterms:modified xsi:type="dcterms:W3CDTF">2020-12-02T21:38:53Z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